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54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5AD2D68-0792-4EAC-B930-67F769701665}" type="datetimeFigureOut">
              <a:rPr lang="sv-SE" smtClean="0"/>
              <a:t>2021-02-21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3448059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5AD2D68-0792-4EAC-B930-67F769701665}" type="datetimeFigureOut">
              <a:rPr lang="sv-SE" smtClean="0"/>
              <a:t>2021-02-21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62615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5AD2D68-0792-4EAC-B930-67F769701665}" type="datetimeFigureOut">
              <a:rPr lang="sv-SE" smtClean="0"/>
              <a:t>2021-02-21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1530888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5AD2D68-0792-4EAC-B930-67F769701665}" type="datetimeFigureOut">
              <a:rPr lang="sv-SE" smtClean="0"/>
              <a:t>2021-02-21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307830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5AD2D68-0792-4EAC-B930-67F769701665}" type="datetimeFigureOut">
              <a:rPr lang="sv-SE" smtClean="0"/>
              <a:t>2021-02-21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395617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5AD2D68-0792-4EAC-B930-67F769701665}" type="datetimeFigureOut">
              <a:rPr lang="sv-SE" smtClean="0"/>
              <a:t>2021-02-21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422129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82329" y="2505075"/>
            <a:ext cx="4190702"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14913" y="2505075"/>
            <a:ext cx="4211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5AD2D68-0792-4EAC-B930-67F769701665}" type="datetimeFigureOut">
              <a:rPr lang="sv-SE" smtClean="0"/>
              <a:t>2021-02-21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233277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5AD2D68-0792-4EAC-B930-67F769701665}" type="datetimeFigureOut">
              <a:rPr lang="sv-SE" smtClean="0"/>
              <a:t>2021-02-21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347512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D2D68-0792-4EAC-B930-67F769701665}" type="datetimeFigureOut">
              <a:rPr lang="sv-SE" smtClean="0"/>
              <a:t>2021-02-21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90023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5AD2D68-0792-4EAC-B930-67F769701665}" type="datetimeFigureOut">
              <a:rPr lang="sv-SE" smtClean="0"/>
              <a:t>2021-02-21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263204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5AD2D68-0792-4EAC-B930-67F769701665}" type="datetimeFigureOut">
              <a:rPr lang="sv-SE" smtClean="0"/>
              <a:t>2021-02-21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08AEEC7-E414-4F32-A355-CE0AEAE62451}" type="slidenum">
              <a:rPr lang="sv-SE" smtClean="0"/>
              <a:t>‹#›</a:t>
            </a:fld>
            <a:endParaRPr lang="sv-SE"/>
          </a:p>
        </p:txBody>
      </p:sp>
    </p:spTree>
    <p:extLst>
      <p:ext uri="{BB962C8B-B14F-4D97-AF65-F5344CB8AC3E}">
        <p14:creationId xmlns:p14="http://schemas.microsoft.com/office/powerpoint/2010/main" val="103741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D2D68-0792-4EAC-B930-67F769701665}" type="datetimeFigureOut">
              <a:rPr lang="sv-SE" smtClean="0"/>
              <a:t>2021-02-21</a:t>
            </a:fld>
            <a:endParaRPr lang="sv-S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AEEC7-E414-4F32-A355-CE0AEAE62451}" type="slidenum">
              <a:rPr lang="sv-SE" smtClean="0"/>
              <a:t>‹#›</a:t>
            </a:fld>
            <a:endParaRPr lang="sv-SE"/>
          </a:p>
        </p:txBody>
      </p:sp>
    </p:spTree>
    <p:extLst>
      <p:ext uri="{BB962C8B-B14F-4D97-AF65-F5344CB8AC3E}">
        <p14:creationId xmlns:p14="http://schemas.microsoft.com/office/powerpoint/2010/main" val="446050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 6">
            <a:extLst>
              <a:ext uri="{FF2B5EF4-FFF2-40B4-BE49-F238E27FC236}">
                <a16:creationId xmlns:a16="http://schemas.microsoft.com/office/drawing/2014/main" id="{EE1C3A2F-B24C-4C51-BE3A-75746F4F7695}"/>
              </a:ext>
            </a:extLst>
          </p:cNvPr>
          <p:cNvGrpSpPr/>
          <p:nvPr/>
        </p:nvGrpSpPr>
        <p:grpSpPr>
          <a:xfrm>
            <a:off x="0" y="457199"/>
            <a:ext cx="8293396" cy="6158377"/>
            <a:chOff x="-12306" y="-7366"/>
            <a:chExt cx="9918306" cy="7012686"/>
          </a:xfrm>
        </p:grpSpPr>
        <p:pic>
          <p:nvPicPr>
            <p:cNvPr id="9" name="Bildobjekt 8">
              <a:extLst>
                <a:ext uri="{FF2B5EF4-FFF2-40B4-BE49-F238E27FC236}">
                  <a16:creationId xmlns:a16="http://schemas.microsoft.com/office/drawing/2014/main" id="{16794F90-7839-4058-9E05-E35532109976}"/>
                </a:ext>
              </a:extLst>
            </p:cNvPr>
            <p:cNvPicPr>
              <a:picLocks noChangeAspect="1"/>
            </p:cNvPicPr>
            <p:nvPr/>
          </p:nvPicPr>
          <p:blipFill>
            <a:blip r:embed="rId2"/>
            <a:stretch>
              <a:fillRect/>
            </a:stretch>
          </p:blipFill>
          <p:spPr>
            <a:xfrm>
              <a:off x="0" y="883920"/>
              <a:ext cx="9906000" cy="5537200"/>
            </a:xfrm>
            <a:prstGeom prst="rect">
              <a:avLst/>
            </a:prstGeom>
          </p:spPr>
        </p:pic>
        <p:sp>
          <p:nvSpPr>
            <p:cNvPr id="10" name="textruta 9">
              <a:extLst>
                <a:ext uri="{FF2B5EF4-FFF2-40B4-BE49-F238E27FC236}">
                  <a16:creationId xmlns:a16="http://schemas.microsoft.com/office/drawing/2014/main" id="{732A237A-5042-44BC-AF22-BED7CE68C873}"/>
                </a:ext>
              </a:extLst>
            </p:cNvPr>
            <p:cNvSpPr txBox="1"/>
            <p:nvPr/>
          </p:nvSpPr>
          <p:spPr>
            <a:xfrm>
              <a:off x="330124" y="-7366"/>
              <a:ext cx="9245750" cy="908809"/>
            </a:xfrm>
            <a:prstGeom prst="rect">
              <a:avLst/>
            </a:prstGeom>
            <a:noFill/>
          </p:spPr>
          <p:txBody>
            <a:bodyPr wrap="none" rtlCol="0">
              <a:spAutoFit/>
            </a:bodyPr>
            <a:lstStyle/>
            <a:p>
              <a:r>
                <a:rPr lang="sv-SE" sz="2800" b="1" dirty="0"/>
                <a:t>                                     Elbils-bluffen! </a:t>
              </a:r>
            </a:p>
            <a:p>
              <a:r>
                <a:rPr lang="sv-SE" sz="1600" dirty="0"/>
                <a:t>Röd = CO2-utsläpp under 5 års körning (6000 mil).  Blå = utsläpp under tillverkningsprocessen</a:t>
              </a:r>
              <a:r>
                <a:rPr lang="sv-SE" dirty="0"/>
                <a:t>.</a:t>
              </a:r>
            </a:p>
          </p:txBody>
        </p:sp>
        <p:sp>
          <p:nvSpPr>
            <p:cNvPr id="11" name="Rektangel 10">
              <a:extLst>
                <a:ext uri="{FF2B5EF4-FFF2-40B4-BE49-F238E27FC236}">
                  <a16:creationId xmlns:a16="http://schemas.microsoft.com/office/drawing/2014/main" id="{8741E5ED-AE82-4F73-81CE-E3FFA3B936A6}"/>
                </a:ext>
              </a:extLst>
            </p:cNvPr>
            <p:cNvSpPr/>
            <p:nvPr/>
          </p:nvSpPr>
          <p:spPr>
            <a:xfrm>
              <a:off x="-12306" y="5836920"/>
              <a:ext cx="9906000" cy="116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sz="1050" dirty="0">
                <a:solidFill>
                  <a:srgbClr val="0D0D0D"/>
                </a:solidFill>
                <a:latin typeface="Arial" panose="020B0604020202020204" pitchFamily="34" charset="0"/>
                <a:cs typeface="Arial" panose="020B0604020202020204" pitchFamily="34" charset="0"/>
              </a:endParaRPr>
            </a:p>
            <a:p>
              <a:r>
                <a:rPr lang="sv-SE" sz="1050" dirty="0">
                  <a:solidFill>
                    <a:srgbClr val="0D0D0D"/>
                  </a:solidFill>
                  <a:latin typeface="Arial" panose="020B0604020202020204" pitchFamily="34" charset="0"/>
                  <a:cs typeface="Arial" panose="020B0604020202020204" pitchFamily="34" charset="0"/>
                </a:rPr>
                <a:t>Batterierna ger elbilar större koldioxidutsläpp än dieselbilar. Elbilens batteri är en klimatvärsting. Enligt beräkningar från Bloomberg New Energy Finance kommer industrin år 2021 ha kapacitet för att förse 10 miljoner elbilar med batteripack på 60 kWh. Tillverkarna kommer att finnas i Kina, Thailand, Tyskland och Polen – länder som fortfarande genererar en stor del av sin energi med fossila bränslen, som brunkol. Detta omkullkastar hela miljöekvationen kring elbilar. Med större batteripack riskerar produktionen att omintetgöra elbilens miljövinster. Det visar en undersökning från tyska konsultfirman Berylls </a:t>
              </a:r>
              <a:r>
                <a:rPr lang="sv-SE" sz="1050" dirty="0" err="1">
                  <a:solidFill>
                    <a:srgbClr val="0D0D0D"/>
                  </a:solidFill>
                  <a:latin typeface="Arial" panose="020B0604020202020204" pitchFamily="34" charset="0"/>
                  <a:cs typeface="Arial" panose="020B0604020202020204" pitchFamily="34" charset="0"/>
                </a:rPr>
                <a:t>Strategy</a:t>
              </a:r>
              <a:r>
                <a:rPr lang="sv-SE" sz="1050" dirty="0">
                  <a:solidFill>
                    <a:srgbClr val="0D0D0D"/>
                  </a:solidFill>
                  <a:latin typeface="Arial" panose="020B0604020202020204" pitchFamily="34" charset="0"/>
                  <a:cs typeface="Arial" panose="020B0604020202020204" pitchFamily="34" charset="0"/>
                </a:rPr>
                <a:t> </a:t>
              </a:r>
              <a:r>
                <a:rPr lang="sv-SE" sz="1050" dirty="0" err="1">
                  <a:solidFill>
                    <a:srgbClr val="0D0D0D"/>
                  </a:solidFill>
                  <a:latin typeface="Arial" panose="020B0604020202020204" pitchFamily="34" charset="0"/>
                  <a:cs typeface="Arial" panose="020B0604020202020204" pitchFamily="34" charset="0"/>
                </a:rPr>
                <a:t>Advisors</a:t>
              </a:r>
              <a:r>
                <a:rPr lang="sv-SE" sz="1050" dirty="0">
                  <a:solidFill>
                    <a:srgbClr val="0D0D0D"/>
                  </a:solidFill>
                  <a:latin typeface="Arial" panose="020B0604020202020204" pitchFamily="34" charset="0"/>
                  <a:cs typeface="Arial" panose="020B0604020202020204" pitchFamily="34" charset="0"/>
                </a:rPr>
                <a:t>, som Bloomberg har fått ta del av. Produktionen av ett tungt batteripack till en elbil kan generera upp till 74 procent mer koldioxid än den mängd som släpps ut vid bygget av en snål, konventionell bil. Detta förutsatt att batteriet produceras i en anläggning som drivs med elproduktion från fossil källa.</a:t>
              </a:r>
              <a:endParaRPr lang="sv-SE" sz="2400" dirty="0">
                <a:latin typeface="Arial" panose="020B0604020202020204" pitchFamily="34" charset="0"/>
                <a:cs typeface="Arial" panose="020B0604020202020204" pitchFamily="34" charset="0"/>
              </a:endParaRPr>
            </a:p>
          </p:txBody>
        </p:sp>
      </p:grpSp>
      <p:sp>
        <p:nvSpPr>
          <p:cNvPr id="2" name="textruta 1">
            <a:extLst>
              <a:ext uri="{FF2B5EF4-FFF2-40B4-BE49-F238E27FC236}">
                <a16:creationId xmlns:a16="http://schemas.microsoft.com/office/drawing/2014/main" id="{39016E9C-5F94-4D03-A75D-A2BEAE6F33F7}"/>
              </a:ext>
            </a:extLst>
          </p:cNvPr>
          <p:cNvSpPr txBox="1"/>
          <p:nvPr/>
        </p:nvSpPr>
        <p:spPr>
          <a:xfrm>
            <a:off x="8303686" y="1520457"/>
            <a:ext cx="1653017" cy="1477328"/>
          </a:xfrm>
          <a:prstGeom prst="rect">
            <a:avLst/>
          </a:prstGeom>
          <a:noFill/>
        </p:spPr>
        <p:txBody>
          <a:bodyPr wrap="none" rtlCol="0">
            <a:spAutoFit/>
          </a:bodyPr>
          <a:lstStyle/>
          <a:p>
            <a:r>
              <a:rPr lang="sv-SE" dirty="0"/>
              <a:t>     </a:t>
            </a:r>
            <a:r>
              <a:rPr lang="sv-SE" sz="1200" dirty="0"/>
              <a:t>Min bil</a:t>
            </a:r>
          </a:p>
          <a:p>
            <a:r>
              <a:rPr lang="sv-SE" sz="1200" dirty="0"/>
              <a:t>Hyundai i40 </a:t>
            </a:r>
            <a:r>
              <a:rPr lang="sv-SE" sz="1200" dirty="0" err="1"/>
              <a:t>Blue</a:t>
            </a:r>
            <a:r>
              <a:rPr lang="sv-SE" sz="1200" dirty="0"/>
              <a:t> Diesel</a:t>
            </a:r>
          </a:p>
          <a:p>
            <a:r>
              <a:rPr lang="sv-SE" sz="1200" dirty="0"/>
              <a:t>113 gr CO2/km</a:t>
            </a:r>
          </a:p>
          <a:p>
            <a:r>
              <a:rPr lang="sv-SE" sz="1200" dirty="0"/>
              <a:t>= 6,78 ton/6000 mil</a:t>
            </a:r>
          </a:p>
          <a:p>
            <a:r>
              <a:rPr lang="sv-SE" sz="1200" dirty="0"/>
              <a:t>Förbrukar 0,47 L/mil</a:t>
            </a:r>
          </a:p>
          <a:p>
            <a:r>
              <a:rPr lang="sv-SE" sz="1200" dirty="0"/>
              <a:t>Årsmodell 2012</a:t>
            </a:r>
          </a:p>
          <a:p>
            <a:r>
              <a:rPr lang="sv-SE" sz="1200" dirty="0"/>
              <a:t>         Kalle H.</a:t>
            </a:r>
          </a:p>
        </p:txBody>
      </p:sp>
    </p:spTree>
    <p:extLst>
      <p:ext uri="{BB962C8B-B14F-4D97-AF65-F5344CB8AC3E}">
        <p14:creationId xmlns:p14="http://schemas.microsoft.com/office/powerpoint/2010/main" val="2684854027"/>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201</Words>
  <Application>Microsoft Office PowerPoint</Application>
  <PresentationFormat>A4 (210 x 297 mm)</PresentationFormat>
  <Paragraphs>11</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Kalle Hellberg</dc:creator>
  <cp:lastModifiedBy>Kalle</cp:lastModifiedBy>
  <cp:revision>5</cp:revision>
  <dcterms:created xsi:type="dcterms:W3CDTF">2019-11-28T17:31:08Z</dcterms:created>
  <dcterms:modified xsi:type="dcterms:W3CDTF">2021-02-21T06:52:17Z</dcterms:modified>
</cp:coreProperties>
</file>